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1" Type="http://schemas.openxmlformats.org/officeDocument/2006/relationships/viewProps" Target="viewProps.xml" /><Relationship Id="rId5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3" Type="http://schemas.openxmlformats.org/officeDocument/2006/relationships/tableStyles" Target="tableStyles.xml" /><Relationship Id="rId5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png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4.png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png" /><Relationship Id="rId2" Type="http://schemas.openxmlformats.org/officeDocument/2006/relationships/image" Target="../media/image29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6/j.cma.2022.115041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Physics-Informed Neural Networks for Forward and Inverse PDE Problems with Uncertainties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Mingyuan Yang</a:t>
            </a:r>
            <a:br/>
            <a:r>
              <a:rPr/>
              <a:t>John T. Foster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2023-08-18</a:t>
            </a:r>
          </a:p>
        </p:txBody>
      </p:sp>
    </p:spTree>
  </p:cSld>
</p:sld>
</file>

<file path=ppt/slides/slide1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linear_solution_u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linear_source_f.png" id="0" name="Picture 1" /><p:cNvPicPr><a:picLocks noGrp="1" noChangeAspect="1" /></p:cNvPicPr><p:nvPr /></p:nvPicPr><p:blipFill><a:blip r:embed="rId3" /><a:stretch><a:fillRect /></a:stretch></p:blipFill><p:spPr bwMode="auto"><a:xfrm><a:off x="4762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2 hidden layers with 20 and 40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10000 epochs</a:t>
                </a:r>
              </a:p>
              <a:p>
                <a:pPr lvl="0"/>
                <a:r>
                  <a:rPr/>
                  <a:t>500 outputs</a:t>
                </a:r>
              </a:p>
            </p:txBody>
          </p:sp>
        </mc:Choice>
      </mc:AlternateContent>
    </p:spTree>
  </p:cSld>
</p:sld>
</file>

<file path=ppt/slides/slide1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linear_u_raw_0.01_noise.png" id="0" name="Picture 1" /><p:cNvPicPr><a:picLocks noGrp="1" noChangeAspect="1" /></p:cNvPicPr><p:nvPr /></p:nvPicPr><p:blipFill><a:blip r:embed="rId2" /><a:stretch><a:fillRect /></a:stretch></p:blipFill><p:spPr bwMode="auto"><a:xfrm><a:off x="609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01_noise.png" id="0" name="Picture 1" /><p:cNvPicPr><a:picLocks noGrp="1" noChangeAspect="1" /></p:cNvPicPr><p:nvPr /></p:nvPicPr><p:blipFill><a:blip r:embed="rId3" /><a:stretch><a:fillRect /></a:stretch></p:blipFill><p:spPr bwMode="auto"><a:xfrm><a:off x="47371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linear_u_raw_0.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10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random network parameter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run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40386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ru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20800"/>
            <a:ext cx="40386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measurement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data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208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dat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nonlinear_solution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nonlinear_source_f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49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Physics Informed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PINNs</a:t>
            </a:r>
          </a:p>
          <a:p>
            <a:pPr lvl="0" indent="0" marL="0">
              <a:buNone/>
            </a:pPr>
            <a:r>
              <a:rPr/>
              <a:t>Introduced in (Raissi, Perdikaris, and Karniadakis 2019) as a general method for solving partial differential equations.</a:t>
            </a:r>
          </a:p>
          <a:p>
            <a:pPr lvl="0" indent="0" marL="0">
              <a:buNone/>
            </a:pPr>
            <a:r>
              <a:rPr/>
              <a:t>Already recieved &gt;5900 citations since posting on arXiv in 2018!</a:t>
            </a:r>
          </a:p>
        </p:txBody>
      </p:sp>
    </p:spTree>
  </p:cSld>
</p:sld>
</file>

<file path=ppt/slides/slide2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nonlinear_u_raw_0.0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0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nonlinear_u_raw_0.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97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nonlinear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ac_u_data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70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2d_ac_f_data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3 hidden layers with 200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50000 epochs</a:t>
                </a:r>
              </a:p>
              <a:p>
                <a:pPr lvl="0"/>
                <a:r>
                  <a:rPr/>
                  <a:t>2000 outputs</a:t>
                </a:r>
              </a:p>
            </p:txBody>
          </p:sp>
        </mc:Choice>
      </mc:AlternateContent>
    </p:spTree>
  </p:cSld>
</p:sld>
</file>

<file path=ppt/slides/slide2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2d_ac_0.01_noise_u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83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01_noise_u_error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2d_ac_0.1_noise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1_noise_u_error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Inverse Problems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.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u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Generic PINN architecture</a:t>
            </a:r>
          </a:p>
        </p:txBody>
      </p:sp>
      <p:pic>
        <p:nvPicPr>
          <p:cNvPr descr="direct_2023_mopin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1193800"/>
            <a:ext cx="5778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u_0.01_noise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0.01</m:t></m:r></m:oMath></a14:m><a:r><a:rPr /><a:t> noise</a:t></a:r></a:p></p:txBody></p:sp><p:pic><p:nvPicPr><p:cNvPr descr="img_mopinn/1d_inverse_u_0.1_noise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24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0.1</m:t></m:r></m:oMath></a14:m><a:r><a:rPr /><a:t> noise</a:t></a:r></a:p></p:txBody></p:sp></p:spTree></p:cSld>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distribution_0.01_noise.png" id="0" name="Picture 1" /><p:cNvPicPr><a:picLocks noGrp="1" noChangeAspect="1" /></p:cNvPicPr><p:nvPr /></p:nvPicPr><p:blipFill><a:blip r:embed="rId2" /><a:stretch><a:fillRect /></a:stretch></p:blipFill><p:spPr bwMode="auto"><a:xfrm><a:off x="5334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0.698</m:t></m:r></m:oMath></a14:m></a:p></p:txBody></p:sp><p:pic><p:nvPicPr><p:cNvPr descr="img_mopinn/1d_inverse_k_distribution_0.1_noise.png" id="0" name="Picture 1" /><p:cNvPicPr><a:picLocks noGrp="1" noChangeAspect="1" /></p:cNvPicPr><p:nvPr /></p:nvPicPr><p:blipFill><a:blip r:embed="rId3" /><a:stretch><a:fillRect /></a:stretch></p:blipFill><p:spPr bwMode="auto"><a:xfrm><a:off x="4711700" y="1193800" /><a:ext cx="3898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0.678</m:t></m:r></m:oMath></a14:m></a:p></p:txBody></p:sp></p:spTree></p:cSld>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Sensitivity of </a:t></a:r><a14:m><m:oMath xmlns:m="http://schemas.openxmlformats.org/officeDocument/2006/math"><m:sSub><m:e><m:r><m:t>k</m:t></m:r></m:e><m:sub><m:r><m:t>a</m:t></m:r><m:r><m:t>v</m:t></m:r><m:r><m:t>g</m:t></m:r></m:sub></m:sSub></m:oMath></a14:m><a:r><a:rPr /><a:t> w.r.t number of outputs</a:t></a:r></a:p></p:txBody></p:sp><mc:AlternateContent xmlns:mc="http://schemas.openxmlformats.org/markup-compatibility/2006"><mc:Choice xmlns:a14="http://schemas.microsoft.com/office/drawing/2010/main" Requires="a14"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14:m><m:oMath xmlns:m="http://schemas.openxmlformats.org/officeDocument/2006/math"><m:r><m:t>σ</m:t></m:r><m:r><m:rPr><m:sty m:val="p" /></m:rPr><m:t>=</m:t></m:r><m:r><m:t>0.1</m:t></m:r></m:oMath></a14:m><a:r><a:rPr b="1" /><a:t> noise</a:t></a:r></a:p></p:txBody></p:sp></mc:Choice></mc:AlternateContent></p:spTree></p:cSld></p:sld>
</file>

<file path=ppt/slides/slide34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10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10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</m:t></m:r></m:oMath></a14:m></a:p></p:txBody></p:sp><p:pic><p:nvPicPr><p:cNvPr descr="img_mopinn/1d_inverse_k_50.png" id="0" name="Picture 1" /><p:cNvPicPr><a:picLocks noGrp="1" noChangeAspect="1" /></p:cNvPicPr><p:nvPr /></p:nvPicPr><p:blipFill><a:blip r:embed="rId3" /><a:stretch><a:fillRect /></a:stretch></p:blipFill><p:spPr bwMode="auto"><a:xfrm><a:off x="4813300" y="1193800" /><a:ext cx="3695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50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0.684</m:t></m:r></m:oMath></a14:m></a:p></p:txBody></p:sp></p:spTree></p:cSld>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3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u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a:r><a:rPr /><a:t> and measurements</a:t></a:r></a:p></p:txBody></p:sp><p:pic><p:nvPicPr><p:cNvPr descr="img_mopinn/2d_inverse_f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211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f</m:t></m:r></m:oMath></a14:m><a:r><a:rPr /><a:t> and measurements</a:t></a:r></a:p></p:txBody></p:sp></p:spTree></p:cSld>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1.0</m:t>
                    </m:r>
                  </m:oMath>
                </a14:m>
              </a:p>
            </p:txBody>
          </p:sp>
        </mc:Choice>
      </mc:AlternateContent>
    </p:spTree>
  </p:cSld>
</p:sld>
</file>

<file path=ppt/slides/slide38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k_0.0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0.995</m:t></m:r></m:oMath></a14:m></a:p></p:txBody></p:sp><p:pic><p:nvPicPr><p:cNvPr descr="img_mopinn/2d_inverse_k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1.02</m:t></m:r></m:oMath></a14:m></a:p></p:txBody></p:sp></p:spTree></p:cSld>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Incorporating prior statistical knowledge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d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 to Monte Carlo FEM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One-dimensional linear Poisson equation</a:t>
            </a:r>
          </a:p>
        </p:txBody>
      </p:sp>
    </p:spTree>
  </p:cSld>
</p:sld>
</file>

<file path=ppt/slides/slide4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validation_u_nn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MO-PINN prediction of </a:t></a:r><a14:m><m:oMath xmlns:m="http://schemas.openxmlformats.org/officeDocument/2006/math"><m:r><m:t>u</m:t></m:r></m:oMath></a14:m></a:p></p:txBody></p:sp><p:pic><p:nvPicPr><p:cNvPr descr="img_mopinn/validation_u_fenics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FEA prediction of </a:t></a:r><a14:m><m:oMath xmlns:m="http://schemas.openxmlformats.org/officeDocument/2006/math"><m:r><m:t>u</m:t></m:r></m:oMath></a14:m></a:p></p:txBody></p:sp></p:spTree></p:cSld></p:sld>
</file>

<file path=ppt/slides/slide4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1" y="204787" /><a:ext cx="3008313" cy="871538" /></a:xfrm></p:spPr><p:txBody><a:bodyPr /><a:lstStyle /><a:p><a:pPr lvl="0" indent="0" marL="0"><a:buNone /></a:pPr><a:r><a:rPr /><a:t>Comparison of distributions</a:t></a:r></a:p></p:txBody></p:sp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MO-PINN vs. FEA Monte Carlo</a:t></a:r></a:p></p:txBody></p:sp><p:pic><p:nvPicPr><p:cNvPr descr="img_mopinn/quantile.png" id="0" name="Picture 1" /><p:cNvPicPr><a:picLocks noGrp="1" noChangeAspect="1" /></p:cNvPicPr><p:nvPr /></p:nvPicPr><p:blipFill><a:blip r:embed="rId2" /><a:stretch><a:fillRect /></a:stretch></p:blipFill><p:spPr bwMode="auto"><a:xfrm><a:off x="4051300" y="203200" /><a:ext cx="4152900" cy="3873500" /></a:xfrm><a:prstGeom prst="rect"><a:avLst /></a:prstGeom><a:noFill /><a:ln w="9525"><a:noFill /><a:headEnd /><a:tailEnd /></a:ln></p:spPr></p:pic><p:sp><p:nvSpPr><p:cNvPr id="1" name="TextBox 3" /><p:cNvSpPr txBox="1" /><p:nvPr /></p:nvSpPr><p:spPr><a:xfrm><a:off x="3568700" y="4076700" /><a:ext cx="5105400" cy="508000" /></a:xfrm><a:prstGeom prst="rect"><a:avLst /></a:prstGeom><a:noFill /></p:spPr><p:txBody><a:bodyPr /><a:lstStyle /><a:p><a:pPr lvl="0" indent="0" marL="0" algn="ctr"><a:buNone /></a:pPr><a:r><a:rPr /><a:t>Quantile-quantile plot of </a:t></a:r><a14:m><m:oMath xmlns:m="http://schemas.openxmlformats.org/officeDocument/2006/math"><m:r><m:t>u</m:t></m:r></m:oMath></a14:m><a:r><a:rPr /><a:t> at 9 locations</a:t></a:r></a:p></p:txBody></p:sp></p:spTree></p:cSld></p:sld>
</file>

<file path=ppt/slides/slide4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u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377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u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3300" y="1193800"/>
            <a:ext cx="3708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f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3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MO-PINNs appear promising for UQ</a:t>
            </a:r>
          </a:p>
          <a:p>
            <a:pPr lvl="0"/>
            <a:r>
              <a:rPr/>
              <a:t>MO-PINNs can learn solution, source terms, and parameters simultaneously</a:t>
            </a:r>
          </a:p>
          <a:p>
            <a:pPr lvl="0"/>
            <a:r>
              <a:rPr/>
              <a:t>MO-PINNs are faster than Monte Carlo forward solutions for the problem studied</a:t>
            </a:r>
          </a:p>
          <a:p>
            <a:pPr lvl="1"/>
            <a:r>
              <a:rPr/>
              <a:t>Only need to train a single network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Jiang, Xinchao, Xin Wanga, Ziming Wena, Enying Li, and Hu Wang. 2022. “An e-PINN Assisted Practical Uncertainty Quantification for Inverse Problems.” </a:t>
            </a:r>
            <a:r>
              <a:rPr i="1"/>
              <a:t>arXiv Preprint arXiv:2209.10195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Raissi, Maziar, Paris Perdikaris, and George E Karniadakis. 2019. “Physics-Informed Neural Networks: A Deep Learning Framework for Solving Forward and Inverse Problems Involving Nonlinear Partial Differential Equations.” </a:t>
            </a:r>
            <a:r>
              <a:rPr i="1"/>
              <a:t>Journal of Computational Physics</a:t>
            </a:r>
            <a:r>
              <a:rPr/>
              <a:t> 378: 686–707.</a:t>
            </a:r>
          </a:p>
          <a:p>
            <a:pPr lvl="0" indent="0" marL="0">
              <a:buNone/>
            </a:pPr>
            <a:r>
              <a:rPr/>
              <a:t>Yang, Liu, Xuhui Meng, and George Em Karniadakis. 2021. “B-PINNs: Bayesian Physics-Informed Neural Networks for Forward and Inverse PDE Problems with Noisy Data.” </a:t>
            </a:r>
            <a:r>
              <a:rPr i="1"/>
              <a:t>Journal of Computational Physics</a:t>
            </a:r>
            <a:r>
              <a:rPr/>
              <a:t> 425: 109913.</a:t>
            </a:r>
          </a:p>
          <a:p>
            <a:pPr lvl="0" indent="0" marL="0">
              <a:buNone/>
            </a:pPr>
            <a:r>
              <a:rPr/>
              <a:t>Yang, M., and J. T. Foster. 2022. “Multi-Output Physics-Informed Neural Networks for Forward and Inverse PDE Problems with Uncertainties.” </a:t>
            </a:r>
            <a:r>
              <a:rPr i="1"/>
              <a:t>Computer Methods in Applied Mechanics and Engineering</a:t>
            </a:r>
            <a:r>
              <a:rPr/>
              <a:t>, 115041. </a:t>
            </a:r>
            <a:r>
              <a:rPr>
                <a:hlinkClick r:id="rId2"/>
              </a:rPr>
              <a:t>https://doi.org/10.1016/j.cma.2022.115041</a:t>
            </a:r>
            <a:r>
              <a:rPr/>
              <a:t>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Extensions of PINNs for UQ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B-PINNs (L. Yang, Meng, and Karniadakis 2021)</a:t>
            </a:r>
          </a:p>
          <a:p>
            <a:pPr lvl="0"/>
            <a:r>
              <a:rPr/>
              <a:t>E-PINN (Jiang et al. 2022)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PINN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MO-PINN (M. Yang and Foster 2022)</a:t>
            </a:r>
          </a:p>
        </p:txBody>
      </p:sp>
      <p:pic>
        <p:nvPicPr>
          <p:cNvPr descr="direct_2023_mopinn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12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MO-PINN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u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f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  <m:r>
                              <m:t> 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j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d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u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m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m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f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Forward PDE problems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Multi-Output Physics-Informed Neural Networks for Forward and Inverse PDE Problems with Uncertainties</dc:title>
  <dc:creator>Mingyuan Yang; John T. Foster</dc:creator>
  <cp:keywords/>
  <dcterms:created xsi:type="dcterms:W3CDTF">2024-01-24T14:49:41Z</dcterms:created>
  <dcterms:modified xsi:type="dcterms:W3CDTF">2024-01-24T14:49:41Z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bib_files/usnccm17_mopinn.bib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date">
    <vt:lpwstr>2023-08-18</vt:lpwstr>
  </property>
  <property fmtid="{D5CDD505-2E9C-101B-9397-08002B2CF9AE}" pid="9" name="execut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quarto-required">
    <vt:lpwstr>1.*</vt:lpwstr>
  </property>
  <property fmtid="{D5CDD505-2E9C-101B-9397-08002B2CF9AE}" pid="15" name="toc-title">
    <vt:lpwstr>Table of contents</vt:lpwstr>
  </property>
</Properties>
</file>